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47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552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5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0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49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1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9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61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55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26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43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89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FFFF00">
                <a:alpha val="82000"/>
                <a:lumMod val="73000"/>
              </a:srgbClr>
            </a:gs>
            <a:gs pos="62000">
              <a:schemeClr val="accent6">
                <a:lumMod val="45000"/>
                <a:lumOff val="55000"/>
              </a:schemeClr>
            </a:gs>
            <a:gs pos="36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A7406-3FB5-439A-AAF2-7709DF6DB687}" type="datetimeFigureOut">
              <a:rPr lang="en-US" smtClean="0"/>
              <a:t>12/2/2018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7687F-B012-4AC6-81FC-3DC5EC65B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5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34197"/>
          </a:xfrm>
          <a:gradFill>
            <a:gsLst>
              <a:gs pos="95000">
                <a:srgbClr val="FFFF00">
                  <a:alpha val="82000"/>
                  <a:lumMod val="73000"/>
                </a:srgbClr>
              </a:gs>
              <a:gs pos="62000">
                <a:schemeClr val="accent6">
                  <a:lumMod val="45000"/>
                  <a:lumOff val="55000"/>
                </a:schemeClr>
              </a:gs>
              <a:gs pos="36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en-US" dirty="0" smtClean="0"/>
              <a:t>Relationship Marketing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34215"/>
            <a:ext cx="9144000" cy="181690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Relationship marketing entails a bond-building process between a brand and its customers to establish a long life loyalty.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This does not mean that this is the only relationship that is going to become the star of whatever content you are offering.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393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06437"/>
          </a:xfrm>
          <a:blipFill>
            <a:blip r:embed="rId2"/>
            <a:tile tx="0" ty="0" sx="100000" sy="100000" flip="none" algn="tl"/>
          </a:blipFill>
          <a:effectLst>
            <a:glow>
              <a:schemeClr val="accent1">
                <a:alpha val="1000"/>
              </a:schemeClr>
            </a:glow>
          </a:effectLst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Zappos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17058"/>
            <a:ext cx="9144000" cy="3865582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 smtClean="0"/>
              <a:t>Zappos</a:t>
            </a:r>
            <a:r>
              <a:rPr lang="en-US" dirty="0" smtClean="0"/>
              <a:t>, an online retailer having the reputation of being a social media juggernaut as well as a customer service icon. This brand is also known for how it approaches internal culture (</a:t>
            </a:r>
            <a:r>
              <a:rPr lang="en-US" dirty="0" smtClean="0"/>
              <a:t>Anna, 2015)</a:t>
            </a:r>
            <a:r>
              <a:rPr lang="en-US" dirty="0" smtClean="0"/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 smtClean="0"/>
              <a:t>Zappos</a:t>
            </a:r>
            <a:r>
              <a:rPr lang="en-US" dirty="0" smtClean="0"/>
              <a:t> has made significant relationship marketing strategies. For instance, the brand has decided to highlight with its YouTube videos are the ties among its employees.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Most of the videos showcase the culture of the brand (#</a:t>
            </a:r>
            <a:r>
              <a:rPr lang="en-US" dirty="0" err="1" smtClean="0"/>
              <a:t>ZapposCulture</a:t>
            </a:r>
            <a:r>
              <a:rPr lang="en-US" dirty="0" smtClean="0"/>
              <a:t>); and a good number of the clips  highlight different team members (</a:t>
            </a:r>
            <a:r>
              <a:rPr lang="en-US" dirty="0" smtClean="0"/>
              <a:t>Anna, 2015)</a:t>
            </a:r>
            <a:r>
              <a:rPr lang="en-US" dirty="0" smtClean="0"/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915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dirty="0" smtClean="0"/>
              <a:t>Conti’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5212080"/>
          </a:xfrm>
        </p:spPr>
        <p:txBody>
          <a:bodyPr>
            <a:normAutofit/>
          </a:bodyPr>
          <a:lstStyle/>
          <a:p>
            <a:r>
              <a:rPr lang="en-US" dirty="0" smtClean="0"/>
              <a:t>Some clips focus on individuals and their specific tasks or work, while others exhibit groups that embark on wild pranks and adventures around the office area (</a:t>
            </a:r>
            <a:r>
              <a:rPr lang="en-US" dirty="0" smtClean="0"/>
              <a:t>Anna, 2015)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This relationship is furthered by other </a:t>
            </a:r>
            <a:r>
              <a:rPr lang="en-US" dirty="0" err="1" smtClean="0"/>
              <a:t>Zappos</a:t>
            </a:r>
            <a:r>
              <a:rPr lang="en-US" dirty="0" smtClean="0"/>
              <a:t>’ videos on its YouTube channel. </a:t>
            </a:r>
          </a:p>
          <a:p>
            <a:r>
              <a:rPr lang="en-US" dirty="0" smtClean="0"/>
              <a:t>An intriguing video that the brand made lately was a surprise appreciation for a UPS mail carrier who makes deliveries for the company. </a:t>
            </a:r>
          </a:p>
          <a:p>
            <a:r>
              <a:rPr lang="en-US" dirty="0" smtClean="0"/>
              <a:t>All these relationships are purposed on conveying the ethos of the brand. Sharing this video content connects the </a:t>
            </a:r>
            <a:r>
              <a:rPr lang="en-US" dirty="0" err="1" smtClean="0"/>
              <a:t>Zapos</a:t>
            </a:r>
            <a:r>
              <a:rPr lang="en-US" dirty="0" smtClean="0"/>
              <a:t> brand with individuals. This connection is the basis of a long-term relationship between the brand and its customers (Anna, 2015).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292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5515"/>
          </a:xfrm>
          <a:gradFill>
            <a:gsLst>
              <a:gs pos="95000">
                <a:srgbClr val="FFFF00">
                  <a:alpha val="82000"/>
                  <a:lumMod val="73000"/>
                </a:srgbClr>
              </a:gs>
              <a:gs pos="62000">
                <a:schemeClr val="accent6">
                  <a:lumMod val="45000"/>
                  <a:lumOff val="55000"/>
                </a:schemeClr>
              </a:gs>
              <a:gs pos="36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en-US" dirty="0" smtClean="0"/>
              <a:t>American Airlines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0641"/>
            <a:ext cx="10515600" cy="4450080"/>
          </a:xfrm>
        </p:spPr>
        <p:txBody>
          <a:bodyPr/>
          <a:lstStyle/>
          <a:p>
            <a:r>
              <a:rPr lang="en-US" dirty="0" smtClean="0"/>
              <a:t>The American Airlines has a social customer service team that is delegated with the monitoring and managing of all social media sites like Facebook, twitter and the like. </a:t>
            </a:r>
          </a:p>
          <a:p>
            <a:r>
              <a:rPr lang="en-US" dirty="0" smtClean="0"/>
              <a:t>Data obtained from these forums is constantly analyzed and reviewed in how resources are allocated </a:t>
            </a:r>
            <a:r>
              <a:rPr lang="en-US" dirty="0" smtClean="0"/>
              <a:t>(Olga, 2016).</a:t>
            </a:r>
            <a:r>
              <a:rPr lang="en-US" dirty="0" smtClean="0"/>
              <a:t> This widens the social monitoring beyond direct brand mentions, thus delighting clients and amplifying positive buzz t motivate brand loyalty.  </a:t>
            </a:r>
          </a:p>
          <a:p>
            <a:r>
              <a:rPr lang="en-US" dirty="0" smtClean="0"/>
              <a:t>These monitoring tools are so important to the company as it is able to mine any relevant information; in order to address any challenges and/or strengthen customer partnership </a:t>
            </a:r>
            <a:r>
              <a:rPr lang="en-US" dirty="0" smtClean="0"/>
              <a:t>(Olga, 2016).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807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5515"/>
          </a:xfrm>
          <a:gradFill>
            <a:gsLst>
              <a:gs pos="95000">
                <a:srgbClr val="FFFF00">
                  <a:alpha val="82000"/>
                  <a:lumMod val="73000"/>
                </a:srgbClr>
              </a:gs>
              <a:gs pos="62000">
                <a:schemeClr val="accent6">
                  <a:lumMod val="45000"/>
                  <a:lumOff val="55000"/>
                </a:schemeClr>
              </a:gs>
              <a:gs pos="36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en-US" dirty="0" smtClean="0"/>
              <a:t>Improving relationship marketing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5921"/>
            <a:ext cx="10515600" cy="4236720"/>
          </a:xfrm>
        </p:spPr>
        <p:txBody>
          <a:bodyPr/>
          <a:lstStyle/>
          <a:p>
            <a:r>
              <a:rPr lang="en-US" dirty="0" smtClean="0"/>
              <a:t>Establishing a strong control system to monitor and manage all system accounts, for the sake of social media. This control system ensures social media accounts will be managed responsibly. </a:t>
            </a:r>
          </a:p>
          <a:p>
            <a:r>
              <a:rPr lang="en-US" dirty="0" smtClean="0"/>
              <a:t>An effective relationship marketing is ideal if the best channels for the business are created </a:t>
            </a:r>
            <a:r>
              <a:rPr lang="en-US" dirty="0" smtClean="0"/>
              <a:t>(Olga, 2016). </a:t>
            </a:r>
            <a:r>
              <a:rPr lang="en-US" dirty="0" smtClean="0"/>
              <a:t>For instance, the American Airlines will have social media platforms work for it effectively. For this brand, trips can be organized from anywhere in the world via social media. </a:t>
            </a:r>
          </a:p>
          <a:p>
            <a:r>
              <a:rPr lang="en-US" dirty="0" smtClean="0"/>
              <a:t>Ensure that you have an excellent hosting company that will make the market adverts on your behalf (Olga, 2016).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2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95000">
                <a:srgbClr val="FFFF00">
                  <a:alpha val="82000"/>
                  <a:lumMod val="73000"/>
                </a:srgbClr>
              </a:gs>
              <a:gs pos="62000">
                <a:schemeClr val="accent6">
                  <a:lumMod val="45000"/>
                  <a:lumOff val="55000"/>
                </a:schemeClr>
              </a:gs>
              <a:gs pos="36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Anna </a:t>
            </a:r>
            <a:r>
              <a:rPr lang="en-US" dirty="0" err="1" smtClean="0"/>
              <a:t>Washenko</a:t>
            </a:r>
            <a:r>
              <a:rPr lang="en-US" dirty="0" smtClean="0"/>
              <a:t> (2015). </a:t>
            </a:r>
            <a:r>
              <a:rPr lang="en-US" dirty="0" err="1" smtClean="0"/>
              <a:t>Kapost</a:t>
            </a:r>
            <a:r>
              <a:rPr lang="en-US" dirty="0" smtClean="0"/>
              <a:t> Blog: 4 Brands That Make Relations Central to Content. </a:t>
            </a:r>
          </a:p>
          <a:p>
            <a:r>
              <a:rPr lang="en-US" dirty="0" smtClean="0"/>
              <a:t>Olga </a:t>
            </a:r>
            <a:r>
              <a:rPr lang="en-US" dirty="0" err="1" smtClean="0"/>
              <a:t>Rogacka</a:t>
            </a:r>
            <a:r>
              <a:rPr lang="en-US" dirty="0" smtClean="0"/>
              <a:t> (2016). </a:t>
            </a:r>
            <a:r>
              <a:rPr lang="en-US" dirty="0" err="1" smtClean="0"/>
              <a:t>LveChat</a:t>
            </a:r>
            <a:r>
              <a:rPr lang="en-US" dirty="0" smtClean="0"/>
              <a:t>: What Is Relationship Marketing and How You Can Improve 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922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154</TotalTime>
  <Words>511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Relationship Marketing </vt:lpstr>
      <vt:lpstr>Zappos</vt:lpstr>
      <vt:lpstr>Conti’</vt:lpstr>
      <vt:lpstr>American Airlines </vt:lpstr>
      <vt:lpstr>Improving relationship marketing 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Relationship Marketing</dc:title>
  <dc:creator>James Mulwa</dc:creator>
  <cp:lastModifiedBy>James Mulwa</cp:lastModifiedBy>
  <cp:revision>13</cp:revision>
  <dcterms:created xsi:type="dcterms:W3CDTF">2018-12-02T14:58:37Z</dcterms:created>
  <dcterms:modified xsi:type="dcterms:W3CDTF">2018-12-02T17:33:14Z</dcterms:modified>
</cp:coreProperties>
</file>